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73854"/>
  </p:normalViewPr>
  <p:slideViewPr>
    <p:cSldViewPr snapToGrid="0" snapToObjects="1">
      <p:cViewPr varScale="1">
        <p:scale>
          <a:sx n="143" d="100"/>
          <a:sy n="143" d="100"/>
        </p:scale>
        <p:origin x="39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57FC9-3E53-2F40-872B-4AFA8B34153C}" type="datetimeFigureOut">
              <a:rPr kumimoji="1" lang="ja-JP" altLang="en-US" smtClean="0"/>
              <a:t>2018/5/30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EAB23-C1AF-E143-BE06-61637600ED18}" type="slidenum">
              <a:rPr kumimoji="1" lang="ja-JP" altLang="en-US" smtClean="0"/>
              <a:t>‹#›</a:t>
            </a:fld>
            <a:endParaRPr kumimoji="1" lang="ja-JP" altLang="en-US"/>
          </a:p>
        </p:txBody>
      </p:sp>
    </p:spTree>
    <p:extLst>
      <p:ext uri="{BB962C8B-B14F-4D97-AF65-F5344CB8AC3E}">
        <p14:creationId xmlns:p14="http://schemas.microsoft.com/office/powerpoint/2010/main" val="20419436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大阪府立大学の遠藤です。</a:t>
            </a:r>
            <a:endParaRPr kumimoji="1" lang="en-US" altLang="ja-JP" dirty="0" smtClean="0"/>
          </a:p>
          <a:p>
            <a:endParaRPr kumimoji="1" lang="en-US" altLang="ja-JP" dirty="0" smtClean="0"/>
          </a:p>
          <a:p>
            <a:r>
              <a:rPr kumimoji="1" lang="ja-JP" altLang="en-US" dirty="0" smtClean="0"/>
              <a:t>「</a:t>
            </a:r>
            <a:r>
              <a:rPr lang="ja-JP" altLang="en-US" sz="1200" dirty="0" smtClean="0">
                <a:latin typeface="+mn-ea"/>
                <a:ea typeface="+mn-ea"/>
              </a:rPr>
              <a:t>植物系有機残渣の嫌気性消化における様々なメタン生成推定モデルの検証</a:t>
            </a:r>
            <a:r>
              <a:rPr kumimoji="1" lang="ja-JP" altLang="en-US" dirty="0" smtClean="0"/>
              <a:t>」に</a:t>
            </a:r>
            <a:r>
              <a:rPr kumimoji="1" lang="ja-JP" altLang="en-US" dirty="0" smtClean="0"/>
              <a:t>ついて，ポスターに</a:t>
            </a:r>
            <a:r>
              <a:rPr kumimoji="1" lang="ja-JP" altLang="en-US" dirty="0" smtClean="0"/>
              <a:t>まとめました。</a:t>
            </a:r>
            <a:endParaRPr kumimoji="1" lang="en-US" altLang="ja-JP" dirty="0" smtClean="0"/>
          </a:p>
          <a:p>
            <a:endParaRPr kumimoji="1" lang="en-US" altLang="ja-JP" dirty="0" smtClean="0"/>
          </a:p>
          <a:p>
            <a:r>
              <a:rPr kumimoji="1" lang="ja-JP" altLang="en-US" dirty="0" smtClean="0"/>
              <a:t>（注：タイトルの読み上げも含めて，発表者からの紹介となります。読む</a:t>
            </a:r>
            <a:r>
              <a:rPr kumimoji="1" lang="en-US" altLang="ja-JP" dirty="0" smtClean="0"/>
              <a:t>/</a:t>
            </a:r>
            <a:r>
              <a:rPr kumimoji="1" lang="ja-JP" altLang="en-US" dirty="0" smtClean="0"/>
              <a:t>読まないは発表者の自由です。）</a:t>
            </a:r>
            <a:endParaRPr kumimoji="1" lang="ja-JP" altLang="en-US" dirty="0"/>
          </a:p>
        </p:txBody>
      </p:sp>
      <p:sp>
        <p:nvSpPr>
          <p:cNvPr id="4" name="スライド番号プレースホルダー 3"/>
          <p:cNvSpPr>
            <a:spLocks noGrp="1"/>
          </p:cNvSpPr>
          <p:nvPr>
            <p:ph type="sldNum" sz="quarter" idx="10"/>
          </p:nvPr>
        </p:nvSpPr>
        <p:spPr/>
        <p:txBody>
          <a:bodyPr/>
          <a:lstStyle/>
          <a:p>
            <a:fld id="{EC0EAB23-C1AF-E143-BE06-61637600ED18}" type="slidenum">
              <a:rPr kumimoji="1" lang="ja-JP" altLang="en-US" smtClean="0"/>
              <a:t>1</a:t>
            </a:fld>
            <a:endParaRPr kumimoji="1" lang="ja-JP" altLang="en-US"/>
          </a:p>
        </p:txBody>
      </p:sp>
    </p:spTree>
    <p:extLst>
      <p:ext uri="{BB962C8B-B14F-4D97-AF65-F5344CB8AC3E}">
        <p14:creationId xmlns:p14="http://schemas.microsoft.com/office/powerpoint/2010/main" val="1099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本研究では，トマト栽培の過程</a:t>
            </a:r>
            <a:r>
              <a:rPr kumimoji="1" lang="ja-JP" altLang="en-US" dirty="0" smtClean="0"/>
              <a:t>で生じる残渣をこのようにメタン発酵させたときに発生する，メタンガスの量</a:t>
            </a:r>
            <a:r>
              <a:rPr kumimoji="1" lang="ja-JP" altLang="en-US" dirty="0" smtClean="0"/>
              <a:t>を推定するモデルを作成しました。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a:t>
            </a:r>
            <a:r>
              <a:rPr lang="ja-JP" altLang="en-US" sz="1200" dirty="0" smtClean="0"/>
              <a:t>トマトの果実・茎・葉をそれぞれ投入基質としてメタン発酵回分実験を行い，メタン生成量の推移を明らかにしました。</a:t>
            </a:r>
            <a:endParaRPr lang="en-US" altLang="ja-JP" sz="1200" dirty="0" smtClean="0"/>
          </a:p>
          <a:p>
            <a:pPr>
              <a:defRPr/>
            </a:pPr>
            <a:r>
              <a:rPr lang="ja-JP" altLang="en-US" sz="1200" dirty="0" smtClean="0"/>
              <a:t>続いて，微生物による化学反応速度論に</a:t>
            </a:r>
            <a:r>
              <a:rPr lang="ja-JP" altLang="en-US" sz="1200" dirty="0" smtClean="0"/>
              <a:t>もとづいて，</a:t>
            </a:r>
            <a:r>
              <a:rPr lang="en-US" altLang="ja-JP" sz="1200" dirty="0" smtClean="0"/>
              <a:t>5</a:t>
            </a:r>
            <a:r>
              <a:rPr lang="ja-JP" altLang="en-US" sz="1200" smtClean="0"/>
              <a:t>種類</a:t>
            </a:r>
            <a:r>
              <a:rPr lang="ja-JP" altLang="en-US" sz="1200" smtClean="0"/>
              <a:t>のモデル</a:t>
            </a:r>
            <a:r>
              <a:rPr lang="ja-JP" altLang="en-US" sz="1200" dirty="0" smtClean="0"/>
              <a:t>を構築し，実測値と比較しながらそれぞれの特徴について評価しました。</a:t>
            </a:r>
            <a:endParaRPr lang="en-US" altLang="ja-JP" sz="1200" dirty="0" smtClean="0"/>
          </a:p>
          <a:p>
            <a:pPr>
              <a:defRPr/>
            </a:pPr>
            <a:r>
              <a:rPr lang="ja-JP" altLang="en-US" sz="1200" dirty="0" smtClean="0"/>
              <a:t>以上です。ポスターの位置</a:t>
            </a:r>
            <a:r>
              <a:rPr lang="ja-JP" altLang="en-US" sz="1200" dirty="0" smtClean="0"/>
              <a:t>は○○の</a:t>
            </a:r>
            <a:r>
              <a:rPr lang="ja-JP" altLang="en-US" sz="1200" dirty="0" smtClean="0"/>
              <a:t>あたりです</a:t>
            </a:r>
            <a:r>
              <a:rPr lang="ja-JP" altLang="en-US" sz="1200" dirty="0" smtClean="0"/>
              <a:t>。どうぞよろしくお願いいたします。</a:t>
            </a:r>
            <a:endParaRPr lang="en-US" altLang="ja-JP" sz="1200" dirty="0" smtClean="0"/>
          </a:p>
          <a:p>
            <a:pPr>
              <a:defRPr/>
            </a:pPr>
            <a:endParaRPr lang="en-US" altLang="ja-JP" sz="1200" dirty="0" smtClean="0"/>
          </a:p>
          <a:p>
            <a:pPr>
              <a:defRPr/>
            </a:pPr>
            <a:r>
              <a:rPr lang="ja-JP" altLang="en-US" sz="1200" dirty="0" smtClean="0"/>
              <a:t>（</a:t>
            </a:r>
            <a:r>
              <a:rPr lang="en-US" altLang="ja-JP" sz="1200" dirty="0" smtClean="0"/>
              <a:t>45</a:t>
            </a:r>
            <a:r>
              <a:rPr lang="ja-JP" altLang="en-US" sz="1200" dirty="0" smtClean="0"/>
              <a:t>秒</a:t>
            </a:r>
            <a:r>
              <a:rPr lang="ja-JP" altLang="en-US" sz="1200" dirty="0" smtClean="0"/>
              <a:t>から</a:t>
            </a:r>
            <a:r>
              <a:rPr lang="en-US" altLang="ja-JP" sz="1200" dirty="0" smtClean="0"/>
              <a:t>50</a:t>
            </a:r>
            <a:r>
              <a:rPr lang="ja-JP" altLang="en-US" sz="1200" dirty="0" smtClean="0"/>
              <a:t>秒）</a:t>
            </a:r>
          </a:p>
          <a:p>
            <a:pPr>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EC0EAB23-C1AF-E143-BE06-61637600ED18}" type="slidenum">
              <a:rPr kumimoji="1" lang="ja-JP" altLang="en-US" smtClean="0"/>
              <a:t>2</a:t>
            </a:fld>
            <a:endParaRPr kumimoji="1" lang="ja-JP" altLang="en-US"/>
          </a:p>
        </p:txBody>
      </p:sp>
    </p:spTree>
    <p:extLst>
      <p:ext uri="{BB962C8B-B14F-4D97-AF65-F5344CB8AC3E}">
        <p14:creationId xmlns:p14="http://schemas.microsoft.com/office/powerpoint/2010/main" val="158964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E56D7F-AACD-B14D-AC6E-C06F38CDBC5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67063-D613-6742-8D23-C8BC23A887B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56D7F-AACD-B14D-AC6E-C06F38CDBC5F}" type="datetimeFigureOut">
              <a:rPr kumimoji="1" lang="ja-JP" altLang="en-US" smtClean="0"/>
              <a:t>2018/5/30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67063-D613-6742-8D23-C8BC23A887B3}" type="slidenum">
              <a:rPr kumimoji="1" lang="ja-JP" altLang="en-US" smtClean="0"/>
              <a:t>‹#›</a:t>
            </a:fld>
            <a:endParaRPr kumimoji="1" lang="ja-JP" altLang="en-US"/>
          </a:p>
        </p:txBody>
      </p:sp>
    </p:spTree>
    <p:extLst>
      <p:ext uri="{BB962C8B-B14F-4D97-AF65-F5344CB8AC3E}">
        <p14:creationId xmlns:p14="http://schemas.microsoft.com/office/powerpoint/2010/main" val="457195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5747" y="1122363"/>
            <a:ext cx="9028253" cy="2387600"/>
          </a:xfrm>
        </p:spPr>
        <p:txBody>
          <a:bodyPr>
            <a:normAutofit/>
          </a:bodyPr>
          <a:lstStyle/>
          <a:p>
            <a:r>
              <a:rPr lang="ja-JP" altLang="en-US" sz="4000" dirty="0">
                <a:latin typeface="+mn-ea"/>
                <a:ea typeface="+mn-ea"/>
              </a:rPr>
              <a:t>植物系有機残渣の嫌気性消化に</a:t>
            </a:r>
            <a:r>
              <a:rPr lang="ja-JP" altLang="en-US" sz="4000" dirty="0" smtClean="0">
                <a:latin typeface="+mn-ea"/>
                <a:ea typeface="+mn-ea"/>
              </a:rPr>
              <a:t>おける</a:t>
            </a:r>
            <a:r>
              <a:rPr lang="en-US" altLang="ja-JP" sz="4000" dirty="0" smtClean="0">
                <a:latin typeface="+mn-ea"/>
                <a:ea typeface="+mn-ea"/>
              </a:rPr>
              <a:t/>
            </a:r>
            <a:br>
              <a:rPr lang="en-US" altLang="ja-JP" sz="4000" dirty="0" smtClean="0">
                <a:latin typeface="+mn-ea"/>
                <a:ea typeface="+mn-ea"/>
              </a:rPr>
            </a:br>
            <a:r>
              <a:rPr lang="ja-JP" altLang="en-US" sz="4000" dirty="0" smtClean="0">
                <a:latin typeface="+mn-ea"/>
                <a:ea typeface="+mn-ea"/>
              </a:rPr>
              <a:t>様々</a:t>
            </a:r>
            <a:r>
              <a:rPr lang="ja-JP" altLang="en-US" sz="4000" dirty="0">
                <a:latin typeface="+mn-ea"/>
                <a:ea typeface="+mn-ea"/>
              </a:rPr>
              <a:t>なメタン生成推定モデルの</a:t>
            </a:r>
            <a:r>
              <a:rPr lang="ja-JP" altLang="en-US" sz="4000" dirty="0" smtClean="0">
                <a:latin typeface="+mn-ea"/>
                <a:ea typeface="+mn-ea"/>
              </a:rPr>
              <a:t>検証</a:t>
            </a:r>
            <a:endParaRPr kumimoji="1" lang="ja-JP" altLang="en-US" sz="4000" dirty="0">
              <a:latin typeface="+mn-ea"/>
              <a:ea typeface="+mn-ea"/>
            </a:endParaRPr>
          </a:p>
        </p:txBody>
      </p:sp>
      <p:sp>
        <p:nvSpPr>
          <p:cNvPr id="3" name="サブタイトル 2"/>
          <p:cNvSpPr>
            <a:spLocks noGrp="1"/>
          </p:cNvSpPr>
          <p:nvPr>
            <p:ph type="subTitle" idx="1"/>
          </p:nvPr>
        </p:nvSpPr>
        <p:spPr>
          <a:xfrm>
            <a:off x="1143000" y="4247908"/>
            <a:ext cx="6858000" cy="1009891"/>
          </a:xfrm>
        </p:spPr>
        <p:txBody>
          <a:bodyPr/>
          <a:lstStyle/>
          <a:p>
            <a:r>
              <a:rPr lang="ja-JP" altLang="en-US" dirty="0"/>
              <a:t>遠藤良輔，福島志隆</a:t>
            </a:r>
          </a:p>
          <a:p>
            <a:r>
              <a:rPr lang="ja-JP" altLang="en-US" dirty="0"/>
              <a:t>大阪府立大学大学院生命環境科学</a:t>
            </a:r>
            <a:r>
              <a:rPr lang="ja-JP" altLang="en-US" dirty="0" smtClean="0"/>
              <a:t>研究科</a:t>
            </a:r>
            <a:endParaRPr lang="ja-JP" altLang="en-US" dirty="0"/>
          </a:p>
        </p:txBody>
      </p:sp>
    </p:spTree>
    <p:extLst>
      <p:ext uri="{BB962C8B-B14F-4D97-AF65-F5344CB8AC3E}">
        <p14:creationId xmlns:p14="http://schemas.microsoft.com/office/powerpoint/2010/main" val="818614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905292" y="143593"/>
            <a:ext cx="6041938" cy="1200329"/>
          </a:xfrm>
          <a:prstGeom prst="rect">
            <a:avLst/>
          </a:prstGeom>
        </p:spPr>
        <p:txBody>
          <a:bodyPr wrap="square">
            <a:spAutoFit/>
          </a:bodyPr>
          <a:lstStyle/>
          <a:p>
            <a:r>
              <a:rPr lang="ja-JP" altLang="en-US" sz="2400" dirty="0" smtClean="0">
                <a:latin typeface="+mn-ea"/>
              </a:rPr>
              <a:t>トマトの果実・茎・葉を投入基質としてメタン発酵回分実験を行い，各部位における積算メタン生成量について実測した。</a:t>
            </a:r>
            <a:endParaRPr lang="ja-JP" altLang="en-US" sz="2400" dirty="0">
              <a:latin typeface="+mn-ea"/>
            </a:endParaRPr>
          </a:p>
        </p:txBody>
      </p:sp>
      <p:sp>
        <p:nvSpPr>
          <p:cNvPr id="7" name="正方形/長方形 6"/>
          <p:cNvSpPr/>
          <p:nvPr/>
        </p:nvSpPr>
        <p:spPr>
          <a:xfrm>
            <a:off x="144933" y="5913058"/>
            <a:ext cx="8802297" cy="830997"/>
          </a:xfrm>
          <a:prstGeom prst="rect">
            <a:avLst/>
          </a:prstGeom>
        </p:spPr>
        <p:txBody>
          <a:bodyPr wrap="square">
            <a:spAutoFit/>
          </a:bodyPr>
          <a:lstStyle/>
          <a:p>
            <a:pPr>
              <a:defRPr/>
            </a:pPr>
            <a:r>
              <a:rPr lang="ja-JP" altLang="en-US" sz="2400" dirty="0" smtClean="0">
                <a:latin typeface="+mn-ea"/>
              </a:rPr>
              <a:t>微生物による化学反応速度論にもとづく</a:t>
            </a:r>
            <a:r>
              <a:rPr lang="en-US" altLang="ja-JP" sz="2400" dirty="0" smtClean="0">
                <a:latin typeface="+mn-ea"/>
              </a:rPr>
              <a:t>5</a:t>
            </a:r>
            <a:r>
              <a:rPr lang="ja-JP" altLang="en-US" sz="2400" dirty="0">
                <a:latin typeface="+mn-ea"/>
              </a:rPr>
              <a:t>種類</a:t>
            </a:r>
            <a:r>
              <a:rPr lang="ja-JP" altLang="en-US" sz="2400" dirty="0" smtClean="0">
                <a:latin typeface="+mn-ea"/>
              </a:rPr>
              <a:t>のモデルを構築し，実測値と比較しながらそれぞれの特徴について評価した。</a:t>
            </a:r>
            <a:endParaRPr lang="ja-JP" altLang="en-US" sz="2400" dirty="0">
              <a:latin typeface="+mn-ea"/>
            </a:endParaRPr>
          </a:p>
        </p:txBody>
      </p:sp>
      <p:pic>
        <p:nvPicPr>
          <p:cNvPr id="8" name="Picture 2" descr="C:\Users\yukitaka\Desktop\卒論\IMG_145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49724" cy="441745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図形グループ 14"/>
          <p:cNvGrpSpPr/>
          <p:nvPr/>
        </p:nvGrpSpPr>
        <p:grpSpPr>
          <a:xfrm>
            <a:off x="3483875" y="1521029"/>
            <a:ext cx="4884772" cy="4214922"/>
            <a:chOff x="5677167" y="2659222"/>
            <a:chExt cx="3466834" cy="2991427"/>
          </a:xfrm>
        </p:grpSpPr>
        <p:pic>
          <p:nvPicPr>
            <p:cNvPr id="10" name="図 9"/>
            <p:cNvPicPr>
              <a:picLocks noChangeAspect="1"/>
            </p:cNvPicPr>
            <p:nvPr/>
          </p:nvPicPr>
          <p:blipFill rotWithShape="1">
            <a:blip r:embed="rId4"/>
            <a:srcRect l="5238" t="76333" r="60327" b="3285"/>
            <a:stretch/>
          </p:blipFill>
          <p:spPr>
            <a:xfrm>
              <a:off x="5967067" y="2659222"/>
              <a:ext cx="3176934" cy="2741145"/>
            </a:xfrm>
            <a:prstGeom prst="rect">
              <a:avLst/>
            </a:prstGeom>
          </p:spPr>
        </p:pic>
        <p:sp>
          <p:nvSpPr>
            <p:cNvPr id="13" name="正方形/長方形 12"/>
            <p:cNvSpPr/>
            <p:nvPr/>
          </p:nvSpPr>
          <p:spPr>
            <a:xfrm rot="16200000">
              <a:off x="4534462" y="3918087"/>
              <a:ext cx="2591298" cy="305888"/>
            </a:xfrm>
            <a:prstGeom prst="rect">
              <a:avLst/>
            </a:prstGeom>
          </p:spPr>
          <p:txBody>
            <a:bodyPr wrap="square">
              <a:spAutoFit/>
            </a:bodyPr>
            <a:lstStyle/>
            <a:p>
              <a:pPr algn="ctr"/>
              <a:r>
                <a:rPr lang="ja-JP" altLang="en-US" sz="2000" dirty="0" smtClean="0"/>
                <a:t>メタン生成量（</a:t>
              </a:r>
              <a:r>
                <a:rPr lang="en-US" altLang="ja-JP" sz="2000" dirty="0" smtClean="0"/>
                <a:t>mL </a:t>
              </a:r>
              <a:r>
                <a:rPr lang="en-US" altLang="ja-JP" sz="2000" dirty="0" err="1" smtClean="0"/>
                <a:t>gVS</a:t>
              </a:r>
              <a:r>
                <a:rPr lang="en-US" altLang="ja-JP" sz="2000" baseline="30000" dirty="0" smtClean="0"/>
                <a:t>–1</a:t>
              </a:r>
              <a:r>
                <a:rPr lang="ja-JP" altLang="en-US" sz="2000" dirty="0" smtClean="0"/>
                <a:t>）</a:t>
              </a:r>
              <a:endParaRPr lang="ja-JP" altLang="en-US" sz="2000" dirty="0"/>
            </a:p>
          </p:txBody>
        </p:sp>
        <p:sp>
          <p:nvSpPr>
            <p:cNvPr id="14" name="正方形/長方形 13"/>
            <p:cNvSpPr/>
            <p:nvPr/>
          </p:nvSpPr>
          <p:spPr>
            <a:xfrm>
              <a:off x="6458575" y="5366682"/>
              <a:ext cx="2685426" cy="283967"/>
            </a:xfrm>
            <a:prstGeom prst="rect">
              <a:avLst/>
            </a:prstGeom>
          </p:spPr>
          <p:txBody>
            <a:bodyPr wrap="square">
              <a:spAutoFit/>
            </a:bodyPr>
            <a:lstStyle/>
            <a:p>
              <a:pPr algn="ctr"/>
              <a:r>
                <a:rPr lang="ja-JP" altLang="en-US" sz="2000" dirty="0" smtClean="0"/>
                <a:t>実験日数（日）</a:t>
              </a:r>
              <a:endParaRPr lang="ja-JP" altLang="en-US" sz="2000" dirty="0"/>
            </a:p>
          </p:txBody>
        </p:sp>
      </p:grpSp>
    </p:spTree>
    <p:extLst>
      <p:ext uri="{BB962C8B-B14F-4D97-AF65-F5344CB8AC3E}">
        <p14:creationId xmlns:p14="http://schemas.microsoft.com/office/powerpoint/2010/main" val="692906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272</Words>
  <Application>Microsoft Macintosh PowerPoint</Application>
  <PresentationFormat>画面に合わせる (4:3)</PresentationFormat>
  <Paragraphs>20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Calibri</vt:lpstr>
      <vt:lpstr>Calibri Light</vt:lpstr>
      <vt:lpstr>Yu Gothic</vt:lpstr>
      <vt:lpstr>游ゴシック</vt:lpstr>
      <vt:lpstr>游ゴシック Light</vt:lpstr>
      <vt:lpstr>Arial</vt:lpstr>
      <vt:lpstr>ホワイト</vt:lpstr>
      <vt:lpstr>植物系有機残渣の嫌気性消化における 様々なメタン生成推定モデルの検証</vt:lpstr>
      <vt:lpstr>PowerPoint プレゼンテーション</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植物系有機残渣の嫌気性消化における 様々なメタン生成推定モデルの検証</dc:title>
  <dc:creator>Ryosuke ENDO</dc:creator>
  <cp:lastModifiedBy>ENDO</cp:lastModifiedBy>
  <cp:revision>5</cp:revision>
  <dcterms:created xsi:type="dcterms:W3CDTF">2018-05-16T10:46:01Z</dcterms:created>
  <dcterms:modified xsi:type="dcterms:W3CDTF">2018-05-30T08:20:18Z</dcterms:modified>
</cp:coreProperties>
</file>